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
  </p:notesMasterIdLst>
  <p:sldIdLst>
    <p:sldId id="256" r:id="rId2"/>
    <p:sldId id="257" r:id="rId3"/>
    <p:sldId id="261" r:id="rId4"/>
    <p:sldId id="258" r:id="rId5"/>
    <p:sldId id="259" r:id="rId6"/>
    <p:sldId id="260" r:id="rId7"/>
  </p:sldIdLst>
  <p:sldSz cx="9144000" cy="5143500" type="screen16x9"/>
  <p:notesSz cx="6858000" cy="9144000"/>
  <p:embeddedFontLst>
    <p:embeddedFont>
      <p:font typeface="Heebo" panose="020B0604020202020204" charset="-79"/>
      <p:regular r:id="rId9"/>
      <p:bold r:id="rId10"/>
    </p:embeddedFont>
    <p:embeddedFont>
      <p:font typeface="Crimson Pro SemiBold" panose="020B060402020202020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8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79511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973d99876_0_3: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g36973d99876_0_3: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68" name="Google Shape;68;g36973d99876_0_3: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a:t>
            </a:fld>
            <a:endParaRPr sz="1100"/>
          </a:p>
        </p:txBody>
      </p:sp>
    </p:spTree>
    <p:extLst>
      <p:ext uri="{BB962C8B-B14F-4D97-AF65-F5344CB8AC3E}">
        <p14:creationId xmlns:p14="http://schemas.microsoft.com/office/powerpoint/2010/main" val="252868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973d99876_0_10: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36973d99876_0_10: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75" name="Google Shape;75;g36973d99876_0_10: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2</a:t>
            </a:fld>
            <a:endParaRPr sz="1100"/>
          </a:p>
        </p:txBody>
      </p:sp>
    </p:spTree>
    <p:extLst>
      <p:ext uri="{BB962C8B-B14F-4D97-AF65-F5344CB8AC3E}">
        <p14:creationId xmlns:p14="http://schemas.microsoft.com/office/powerpoint/2010/main" val="10252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973d99876_0_10: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36973d99876_0_10: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75" name="Google Shape;75;g36973d99876_0_10: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3</a:t>
            </a:fld>
            <a:endParaRPr sz="1100"/>
          </a:p>
        </p:txBody>
      </p:sp>
    </p:spTree>
    <p:extLst>
      <p:ext uri="{BB962C8B-B14F-4D97-AF65-F5344CB8AC3E}">
        <p14:creationId xmlns:p14="http://schemas.microsoft.com/office/powerpoint/2010/main" val="3492366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6973d99876_0_50: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36973d99876_0_50: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111" name="Google Shape;111;g36973d99876_0_50: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4</a:t>
            </a:fld>
            <a:endParaRPr sz="1100"/>
          </a:p>
        </p:txBody>
      </p:sp>
    </p:spTree>
    <p:extLst>
      <p:ext uri="{BB962C8B-B14F-4D97-AF65-F5344CB8AC3E}">
        <p14:creationId xmlns:p14="http://schemas.microsoft.com/office/powerpoint/2010/main" val="311821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6973d99876_0_69: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36973d99876_0_69: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130" name="Google Shape;130;g36973d99876_0_69: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5</a:t>
            </a:fld>
            <a:endParaRPr sz="1100"/>
          </a:p>
        </p:txBody>
      </p:sp>
    </p:spTree>
    <p:extLst>
      <p:ext uri="{BB962C8B-B14F-4D97-AF65-F5344CB8AC3E}">
        <p14:creationId xmlns:p14="http://schemas.microsoft.com/office/powerpoint/2010/main" val="112527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6973d99876_0_84: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36973d99876_0_84: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a:p>
        </p:txBody>
      </p:sp>
      <p:sp>
        <p:nvSpPr>
          <p:cNvPr id="145" name="Google Shape;145;g36973d99876_0_84: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6</a:t>
            </a:fld>
            <a:endParaRPr sz="1100"/>
          </a:p>
        </p:txBody>
      </p:sp>
    </p:spTree>
    <p:extLst>
      <p:ext uri="{BB962C8B-B14F-4D97-AF65-F5344CB8AC3E}">
        <p14:creationId xmlns:p14="http://schemas.microsoft.com/office/powerpoint/2010/main" val="62607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0F0F1"/>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2" name="Google Shape;52;p13"/>
          <p:cNvSpPr/>
          <p:nvPr/>
        </p:nvSpPr>
        <p:spPr>
          <a:xfrm>
            <a:off x="0" y="0"/>
            <a:ext cx="9144000" cy="5143500"/>
          </a:xfrm>
          <a:prstGeom prst="rect">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53"/>
        <p:cNvGrpSpPr/>
        <p:nvPr/>
      </p:nvGrpSpPr>
      <p:grpSpPr>
        <a:xfrm>
          <a:off x="0" y="0"/>
          <a:ext cx="0" cy="0"/>
          <a:chOff x="0" y="0"/>
          <a:chExt cx="0" cy="0"/>
        </a:xfrm>
      </p:grpSpPr>
      <p:sp>
        <p:nvSpPr>
          <p:cNvPr id="54" name="Google Shape;54;p14"/>
          <p:cNvSpPr/>
          <p:nvPr/>
        </p:nvSpPr>
        <p:spPr>
          <a:xfrm>
            <a:off x="0" y="0"/>
            <a:ext cx="9144000" cy="5143500"/>
          </a:xfrm>
          <a:prstGeom prst="rect">
            <a:avLst/>
          </a:prstGeom>
          <a:solidFill>
            <a:srgbClr val="F0F0F1"/>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5" name="Google Shape;55;p14"/>
          <p:cNvSpPr/>
          <p:nvPr/>
        </p:nvSpPr>
        <p:spPr>
          <a:xfrm>
            <a:off x="0" y="0"/>
            <a:ext cx="9144000" cy="5143500"/>
          </a:xfrm>
          <a:prstGeom prst="rect">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56"/>
        <p:cNvGrpSpPr/>
        <p:nvPr/>
      </p:nvGrpSpPr>
      <p:grpSpPr>
        <a:xfrm>
          <a:off x="0" y="0"/>
          <a:ext cx="0" cy="0"/>
          <a:chOff x="0" y="0"/>
          <a:chExt cx="0" cy="0"/>
        </a:xfrm>
      </p:grpSpPr>
      <p:sp>
        <p:nvSpPr>
          <p:cNvPr id="57" name="Google Shape;57;p15"/>
          <p:cNvSpPr/>
          <p:nvPr/>
        </p:nvSpPr>
        <p:spPr>
          <a:xfrm>
            <a:off x="0" y="0"/>
            <a:ext cx="9144000" cy="5143500"/>
          </a:xfrm>
          <a:prstGeom prst="rect">
            <a:avLst/>
          </a:prstGeom>
          <a:solidFill>
            <a:srgbClr val="F0F0F1"/>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8" name="Google Shape;58;p15"/>
          <p:cNvSpPr/>
          <p:nvPr/>
        </p:nvSpPr>
        <p:spPr>
          <a:xfrm>
            <a:off x="0" y="0"/>
            <a:ext cx="9144000" cy="5143500"/>
          </a:xfrm>
          <a:prstGeom prst="rect">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59"/>
        <p:cNvGrpSpPr/>
        <p:nvPr/>
      </p:nvGrpSpPr>
      <p:grpSpPr>
        <a:xfrm>
          <a:off x="0" y="0"/>
          <a:ext cx="0" cy="0"/>
          <a:chOff x="0" y="0"/>
          <a:chExt cx="0" cy="0"/>
        </a:xfrm>
      </p:grpSpPr>
      <p:sp>
        <p:nvSpPr>
          <p:cNvPr id="60" name="Google Shape;60;p16"/>
          <p:cNvSpPr/>
          <p:nvPr/>
        </p:nvSpPr>
        <p:spPr>
          <a:xfrm>
            <a:off x="0" y="0"/>
            <a:ext cx="9144000" cy="5143500"/>
          </a:xfrm>
          <a:prstGeom prst="rect">
            <a:avLst/>
          </a:prstGeom>
          <a:solidFill>
            <a:srgbClr val="F0F0F1"/>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1" name="Google Shape;61;p16"/>
          <p:cNvSpPr/>
          <p:nvPr/>
        </p:nvSpPr>
        <p:spPr>
          <a:xfrm>
            <a:off x="0" y="0"/>
            <a:ext cx="9144000" cy="5143500"/>
          </a:xfrm>
          <a:prstGeom prst="rect">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62"/>
        <p:cNvGrpSpPr/>
        <p:nvPr/>
      </p:nvGrpSpPr>
      <p:grpSpPr>
        <a:xfrm>
          <a:off x="0" y="0"/>
          <a:ext cx="0" cy="0"/>
          <a:chOff x="0" y="0"/>
          <a:chExt cx="0" cy="0"/>
        </a:xfrm>
      </p:grpSpPr>
      <p:sp>
        <p:nvSpPr>
          <p:cNvPr id="63" name="Google Shape;63;p17"/>
          <p:cNvSpPr/>
          <p:nvPr/>
        </p:nvSpPr>
        <p:spPr>
          <a:xfrm>
            <a:off x="0" y="0"/>
            <a:ext cx="9144000" cy="5143500"/>
          </a:xfrm>
          <a:prstGeom prst="rect">
            <a:avLst/>
          </a:prstGeom>
          <a:solidFill>
            <a:srgbClr val="F0F0F1"/>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4" name="Google Shape;64;p17"/>
          <p:cNvSpPr/>
          <p:nvPr/>
        </p:nvSpPr>
        <p:spPr>
          <a:xfrm>
            <a:off x="0" y="0"/>
            <a:ext cx="9144000" cy="5143500"/>
          </a:xfrm>
          <a:prstGeom prst="rect">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8"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sp>
        <p:nvSpPr>
          <p:cNvPr id="71" name="Google Shape;71;p18"/>
          <p:cNvSpPr/>
          <p:nvPr/>
        </p:nvSpPr>
        <p:spPr>
          <a:xfrm>
            <a:off x="3925125" y="1795600"/>
            <a:ext cx="5025900" cy="885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2800"/>
              <a:buFont typeface="Crimson Pro SemiBold"/>
              <a:buNone/>
            </a:pPr>
            <a:r>
              <a:rPr lang="en" sz="2900" b="1" i="0" u="none" strike="noStrike" cap="none">
                <a:solidFill>
                  <a:srgbClr val="152D47"/>
                </a:solidFill>
                <a:latin typeface="Crimson Pro SemiBold"/>
                <a:ea typeface="Crimson Pro SemiBold"/>
                <a:cs typeface="Crimson Pro SemiBold"/>
                <a:sym typeface="Crimson Pro SemiBold"/>
              </a:rPr>
              <a:t>Android </a:t>
            </a:r>
            <a:r>
              <a:rPr lang="en" sz="2900" b="1">
                <a:solidFill>
                  <a:srgbClr val="152D47"/>
                </a:solidFill>
                <a:latin typeface="Crimson Pro SemiBold"/>
                <a:ea typeface="Crimson Pro SemiBold"/>
                <a:cs typeface="Crimson Pro SemiBold"/>
                <a:sym typeface="Crimson Pro SemiBold"/>
              </a:rPr>
              <a:t>Development</a:t>
            </a:r>
            <a:r>
              <a:rPr lang="en" sz="2900" b="1" i="0" u="none" strike="noStrike" cap="none">
                <a:solidFill>
                  <a:srgbClr val="152D47"/>
                </a:solidFill>
                <a:latin typeface="Crimson Pro SemiBold"/>
                <a:ea typeface="Crimson Pro SemiBold"/>
                <a:cs typeface="Crimson Pro SemiBold"/>
                <a:sym typeface="Crimson Pro SemiBold"/>
              </a:rPr>
              <a:t> Project-</a:t>
            </a:r>
            <a:endParaRPr sz="2900" b="1">
              <a:solidFill>
                <a:srgbClr val="152D47"/>
              </a:solidFill>
              <a:latin typeface="Crimson Pro SemiBold"/>
              <a:ea typeface="Crimson Pro SemiBold"/>
              <a:cs typeface="Crimson Pro SemiBold"/>
              <a:sym typeface="Crimson Pro SemiBold"/>
            </a:endParaRPr>
          </a:p>
          <a:p>
            <a:pPr marL="0" marR="0" lvl="0" indent="0" algn="l" rtl="0">
              <a:lnSpc>
                <a:spcPct val="124719"/>
              </a:lnSpc>
              <a:spcBef>
                <a:spcPts val="0"/>
              </a:spcBef>
              <a:spcAft>
                <a:spcPts val="0"/>
              </a:spcAft>
              <a:buClr>
                <a:srgbClr val="152D47"/>
              </a:buClr>
              <a:buSzPts val="2800"/>
              <a:buFont typeface="Crimson Pro SemiBold"/>
              <a:buNone/>
            </a:pPr>
            <a:r>
              <a:rPr lang="en" sz="2900" b="1">
                <a:solidFill>
                  <a:srgbClr val="152D47"/>
                </a:solidFill>
                <a:latin typeface="Crimson Pro SemiBold"/>
                <a:ea typeface="Crimson Pro SemiBold"/>
                <a:cs typeface="Crimson Pro SemiBold"/>
                <a:sym typeface="Crimson Pro SemiBold"/>
              </a:rPr>
              <a:t>Travel Tree App</a:t>
            </a:r>
            <a:r>
              <a:rPr lang="en" sz="2800" b="1" i="0" u="none" strike="noStrike" cap="none">
                <a:solidFill>
                  <a:srgbClr val="152D47"/>
                </a:solidFill>
                <a:latin typeface="Crimson Pro SemiBold"/>
                <a:ea typeface="Crimson Pro SemiBold"/>
                <a:cs typeface="Crimson Pro SemiBold"/>
                <a:sym typeface="Crimson Pro SemiBold"/>
              </a:rPr>
              <a:t> </a:t>
            </a:r>
            <a:endParaRPr sz="280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9"/>
          <p:cNvSpPr/>
          <p:nvPr/>
        </p:nvSpPr>
        <p:spPr>
          <a:xfrm>
            <a:off x="496125" y="543525"/>
            <a:ext cx="5965200" cy="4431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2800"/>
              <a:buFont typeface="Crimson Pro SemiBold"/>
              <a:buNone/>
            </a:pPr>
            <a:r>
              <a:rPr lang="en" sz="2800" b="1" i="0" u="none" strike="noStrike" cap="none">
                <a:solidFill>
                  <a:srgbClr val="152D47"/>
                </a:solidFill>
                <a:latin typeface="Crimson Pro SemiBold"/>
                <a:ea typeface="Crimson Pro SemiBold"/>
                <a:cs typeface="Crimson Pro SemiBold"/>
                <a:sym typeface="Crimson Pro SemiBold"/>
              </a:rPr>
              <a:t>Team &amp; Project Identity</a:t>
            </a:r>
            <a:endParaRPr sz="2800" b="0" i="0" u="none" strike="noStrike" cap="none"/>
          </a:p>
        </p:txBody>
      </p:sp>
      <p:sp>
        <p:nvSpPr>
          <p:cNvPr id="78" name="Google Shape;78;p19"/>
          <p:cNvSpPr/>
          <p:nvPr/>
        </p:nvSpPr>
        <p:spPr>
          <a:xfrm>
            <a:off x="469050" y="1140438"/>
            <a:ext cx="8151900" cy="443100"/>
          </a:xfrm>
          <a:prstGeom prst="roundRect">
            <a:avLst>
              <a:gd name="adj" fmla="val 1884"/>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79" name="Google Shape;79;p19"/>
          <p:cNvSpPr/>
          <p:nvPr/>
        </p:nvSpPr>
        <p:spPr>
          <a:xfrm>
            <a:off x="615778" y="1251296"/>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Team Name: NaviNest</a:t>
            </a:r>
            <a:endParaRPr sz="1400" b="0" i="0" u="none" strike="noStrike" cap="none"/>
          </a:p>
        </p:txBody>
      </p:sp>
      <p:sp>
        <p:nvSpPr>
          <p:cNvPr id="80" name="Google Shape;80;p19"/>
          <p:cNvSpPr/>
          <p:nvPr/>
        </p:nvSpPr>
        <p:spPr>
          <a:xfrm>
            <a:off x="642925" y="1737350"/>
            <a:ext cx="1396800" cy="2214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1" i="0" u="none" strike="noStrike" cap="none" dirty="0">
                <a:solidFill>
                  <a:srgbClr val="4C4C4D"/>
                </a:solidFill>
                <a:latin typeface="Heebo"/>
                <a:ea typeface="Heebo"/>
                <a:cs typeface="Heebo"/>
                <a:sym typeface="Heebo"/>
              </a:rPr>
              <a:t>Team Lead Details:</a:t>
            </a:r>
            <a:endParaRPr sz="1100" b="1" i="0" u="none" strike="noStrike" cap="none" dirty="0">
              <a:solidFill>
                <a:srgbClr val="4C4C4D"/>
              </a:solidFill>
              <a:latin typeface="Heebo"/>
              <a:ea typeface="Heebo"/>
              <a:cs typeface="Heebo"/>
              <a:sym typeface="Heebo"/>
            </a:endParaRPr>
          </a:p>
          <a:p>
            <a:pPr marL="0" marR="0" lvl="0" indent="0" algn="l" rtl="0">
              <a:lnSpc>
                <a:spcPct val="162857"/>
              </a:lnSpc>
              <a:spcBef>
                <a:spcPts val="0"/>
              </a:spcBef>
              <a:spcAft>
                <a:spcPts val="0"/>
              </a:spcAft>
              <a:buClr>
                <a:srgbClr val="4C4C4D"/>
              </a:buClr>
              <a:buSzPts val="1100"/>
              <a:buFont typeface="Heebo"/>
              <a:buNone/>
            </a:pPr>
            <a:endParaRPr sz="1100" b="1" dirty="0">
              <a:solidFill>
                <a:srgbClr val="4C4C4D"/>
              </a:solidFill>
              <a:latin typeface="Heebo"/>
              <a:ea typeface="Heebo"/>
              <a:cs typeface="Heebo"/>
              <a:sym typeface="Heebo"/>
            </a:endParaRPr>
          </a:p>
        </p:txBody>
      </p:sp>
      <p:sp>
        <p:nvSpPr>
          <p:cNvPr id="81" name="Google Shape;81;p19"/>
          <p:cNvSpPr/>
          <p:nvPr/>
        </p:nvSpPr>
        <p:spPr>
          <a:xfrm>
            <a:off x="550475" y="3439925"/>
            <a:ext cx="8151900" cy="1137000"/>
          </a:xfrm>
          <a:prstGeom prst="roundRect">
            <a:avLst>
              <a:gd name="adj" fmla="val 1042"/>
            </a:avLst>
          </a:prstGeom>
          <a:noFill/>
          <a:ln w="9525" cap="flat" cmpd="sng">
            <a:solidFill>
              <a:srgbClr val="000000">
                <a:alpha val="7840"/>
              </a:srgbClr>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82" name="Google Shape;82;p19"/>
          <p:cNvSpPr/>
          <p:nvPr/>
        </p:nvSpPr>
        <p:spPr>
          <a:xfrm>
            <a:off x="642919" y="3506817"/>
            <a:ext cx="13425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Team Member</a:t>
            </a:r>
            <a:endParaRPr sz="1100" b="0" i="0" u="none" strike="noStrike" cap="none"/>
          </a:p>
        </p:txBody>
      </p:sp>
      <p:sp>
        <p:nvSpPr>
          <p:cNvPr id="83" name="Google Shape;83;p19"/>
          <p:cNvSpPr/>
          <p:nvPr/>
        </p:nvSpPr>
        <p:spPr>
          <a:xfrm>
            <a:off x="2273704" y="3506817"/>
            <a:ext cx="13401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Registration No.</a:t>
            </a:r>
            <a:endParaRPr sz="1100" b="0" i="0" u="none" strike="noStrike" cap="none"/>
          </a:p>
        </p:txBody>
      </p:sp>
      <p:sp>
        <p:nvSpPr>
          <p:cNvPr id="84" name="Google Shape;84;p19"/>
          <p:cNvSpPr/>
          <p:nvPr/>
        </p:nvSpPr>
        <p:spPr>
          <a:xfrm>
            <a:off x="3853131" y="3506836"/>
            <a:ext cx="13401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Batch</a:t>
            </a:r>
            <a:endParaRPr sz="1100" b="0" i="0" u="none" strike="noStrike" cap="none"/>
          </a:p>
        </p:txBody>
      </p:sp>
      <p:sp>
        <p:nvSpPr>
          <p:cNvPr id="85" name="Google Shape;85;p19"/>
          <p:cNvSpPr/>
          <p:nvPr/>
        </p:nvSpPr>
        <p:spPr>
          <a:xfrm>
            <a:off x="5432553" y="3518212"/>
            <a:ext cx="1340100" cy="2268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Department</a:t>
            </a:r>
            <a:endParaRPr sz="1100" b="0" i="0" u="none" strike="noStrike" cap="none"/>
          </a:p>
        </p:txBody>
      </p:sp>
      <p:sp>
        <p:nvSpPr>
          <p:cNvPr id="86" name="Google Shape;86;p19"/>
          <p:cNvSpPr/>
          <p:nvPr/>
        </p:nvSpPr>
        <p:spPr>
          <a:xfrm>
            <a:off x="7213263" y="3506822"/>
            <a:ext cx="13425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Year</a:t>
            </a:r>
            <a:endParaRPr sz="1100" b="0" i="0" u="none" strike="noStrike" cap="none"/>
          </a:p>
        </p:txBody>
      </p:sp>
      <p:sp>
        <p:nvSpPr>
          <p:cNvPr id="87" name="Google Shape;87;p19"/>
          <p:cNvSpPr/>
          <p:nvPr/>
        </p:nvSpPr>
        <p:spPr>
          <a:xfrm>
            <a:off x="555275" y="3874175"/>
            <a:ext cx="8142300" cy="702600"/>
          </a:xfrm>
          <a:prstGeom prst="rect">
            <a:avLst/>
          </a:prstGeom>
          <a:solidFill>
            <a:srgbClr val="000000">
              <a:alpha val="3920"/>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88" name="Google Shape;88;p19"/>
          <p:cNvSpPr/>
          <p:nvPr/>
        </p:nvSpPr>
        <p:spPr>
          <a:xfrm>
            <a:off x="656525" y="4008972"/>
            <a:ext cx="1342500" cy="5679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Keerthana Jayaprakashan</a:t>
            </a:r>
            <a:endParaRPr sz="1100" b="0" i="0" u="none" strike="noStrike" cap="none"/>
          </a:p>
        </p:txBody>
      </p:sp>
      <p:sp>
        <p:nvSpPr>
          <p:cNvPr id="89" name="Google Shape;89;p19"/>
          <p:cNvSpPr/>
          <p:nvPr/>
        </p:nvSpPr>
        <p:spPr>
          <a:xfrm>
            <a:off x="2300891" y="3981876"/>
            <a:ext cx="13401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22BCE5107</a:t>
            </a:r>
            <a:endParaRPr sz="1100" b="0" i="0" u="none" strike="noStrike" cap="none"/>
          </a:p>
        </p:txBody>
      </p:sp>
      <p:sp>
        <p:nvSpPr>
          <p:cNvPr id="90" name="Google Shape;90;p19"/>
          <p:cNvSpPr/>
          <p:nvPr/>
        </p:nvSpPr>
        <p:spPr>
          <a:xfrm>
            <a:off x="3942869" y="3981876"/>
            <a:ext cx="13401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Batch - 2</a:t>
            </a:r>
            <a:endParaRPr sz="1100" b="0" i="0" u="none" strike="noStrike" cap="none"/>
          </a:p>
        </p:txBody>
      </p:sp>
      <p:sp>
        <p:nvSpPr>
          <p:cNvPr id="91" name="Google Shape;91;p19"/>
          <p:cNvSpPr/>
          <p:nvPr/>
        </p:nvSpPr>
        <p:spPr>
          <a:xfrm>
            <a:off x="5432559" y="3981876"/>
            <a:ext cx="13401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CSE CORE</a:t>
            </a:r>
            <a:endParaRPr sz="1100" b="0" i="0" u="none" strike="noStrike" cap="none"/>
          </a:p>
        </p:txBody>
      </p:sp>
      <p:sp>
        <p:nvSpPr>
          <p:cNvPr id="92" name="Google Shape;92;p19"/>
          <p:cNvSpPr/>
          <p:nvPr/>
        </p:nvSpPr>
        <p:spPr>
          <a:xfrm>
            <a:off x="7159063" y="3981876"/>
            <a:ext cx="13425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dirty="0">
                <a:solidFill>
                  <a:srgbClr val="4C4C4D"/>
                </a:solidFill>
                <a:latin typeface="Heebo"/>
                <a:ea typeface="Heebo"/>
                <a:cs typeface="Heebo"/>
                <a:sym typeface="Heebo"/>
              </a:rPr>
              <a:t>Year - </a:t>
            </a:r>
            <a:r>
              <a:rPr lang="en" sz="1100" dirty="0" smtClean="0">
                <a:solidFill>
                  <a:srgbClr val="4C4C4D"/>
                </a:solidFill>
                <a:latin typeface="Heebo"/>
                <a:ea typeface="Heebo"/>
                <a:cs typeface="Heebo"/>
                <a:sym typeface="Heebo"/>
              </a:rPr>
              <a:t>4</a:t>
            </a:r>
            <a:endParaRPr sz="1100" b="0" i="0" u="none" strike="noStrike" cap="none" dirty="0"/>
          </a:p>
        </p:txBody>
      </p:sp>
      <p:sp>
        <p:nvSpPr>
          <p:cNvPr id="93" name="Google Shape;93;p19"/>
          <p:cNvSpPr/>
          <p:nvPr/>
        </p:nvSpPr>
        <p:spPr>
          <a:xfrm>
            <a:off x="555288" y="4718858"/>
            <a:ext cx="8142300" cy="242700"/>
          </a:xfrm>
          <a:prstGeom prst="rect">
            <a:avLst/>
          </a:prstGeom>
          <a:solidFill>
            <a:srgbClr val="FFFFFF">
              <a:alpha val="3920"/>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94" name="Google Shape;94;p19"/>
          <p:cNvSpPr/>
          <p:nvPr/>
        </p:nvSpPr>
        <p:spPr>
          <a:xfrm>
            <a:off x="496050" y="2006725"/>
            <a:ext cx="8151900" cy="1029600"/>
          </a:xfrm>
          <a:prstGeom prst="roundRect">
            <a:avLst>
              <a:gd name="adj" fmla="val 1042"/>
            </a:avLst>
          </a:prstGeom>
          <a:noFill/>
          <a:ln w="9525" cap="flat" cmpd="sng">
            <a:solidFill>
              <a:srgbClr val="000000">
                <a:alpha val="7840"/>
              </a:srgbClr>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95" name="Google Shape;95;p19"/>
          <p:cNvSpPr/>
          <p:nvPr/>
        </p:nvSpPr>
        <p:spPr>
          <a:xfrm>
            <a:off x="500938" y="2037815"/>
            <a:ext cx="8142300" cy="164400"/>
          </a:xfrm>
          <a:prstGeom prst="rect">
            <a:avLst/>
          </a:prstGeom>
          <a:solidFill>
            <a:srgbClr val="FFFFFF">
              <a:alpha val="3920"/>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96" name="Google Shape;96;p19"/>
          <p:cNvSpPr/>
          <p:nvPr/>
        </p:nvSpPr>
        <p:spPr>
          <a:xfrm>
            <a:off x="642919" y="2074164"/>
            <a:ext cx="1342500" cy="918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Team Member</a:t>
            </a:r>
            <a:endParaRPr sz="1100" b="0" i="0" u="none" strike="noStrike" cap="none"/>
          </a:p>
        </p:txBody>
      </p:sp>
      <p:sp>
        <p:nvSpPr>
          <p:cNvPr id="97" name="Google Shape;97;p19"/>
          <p:cNvSpPr/>
          <p:nvPr/>
        </p:nvSpPr>
        <p:spPr>
          <a:xfrm>
            <a:off x="2273704" y="2074164"/>
            <a:ext cx="1340100" cy="918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Registration No.</a:t>
            </a:r>
            <a:endParaRPr sz="1100" b="0" i="0" u="none" strike="noStrike" cap="none"/>
          </a:p>
        </p:txBody>
      </p:sp>
      <p:sp>
        <p:nvSpPr>
          <p:cNvPr id="98" name="Google Shape;98;p19"/>
          <p:cNvSpPr/>
          <p:nvPr/>
        </p:nvSpPr>
        <p:spPr>
          <a:xfrm>
            <a:off x="3902094" y="2062098"/>
            <a:ext cx="1340100" cy="918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Batch</a:t>
            </a:r>
            <a:endParaRPr sz="1100" b="0" i="0" u="none" strike="noStrike" cap="none"/>
          </a:p>
        </p:txBody>
      </p:sp>
      <p:sp>
        <p:nvSpPr>
          <p:cNvPr id="99" name="Google Shape;99;p19"/>
          <p:cNvSpPr/>
          <p:nvPr/>
        </p:nvSpPr>
        <p:spPr>
          <a:xfrm>
            <a:off x="5530500" y="2074176"/>
            <a:ext cx="1340100" cy="2268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Department</a:t>
            </a:r>
            <a:endParaRPr sz="1100" b="0" i="0" u="none" strike="noStrike" cap="none"/>
          </a:p>
        </p:txBody>
      </p:sp>
      <p:sp>
        <p:nvSpPr>
          <p:cNvPr id="100" name="Google Shape;100;p19"/>
          <p:cNvSpPr/>
          <p:nvPr/>
        </p:nvSpPr>
        <p:spPr>
          <a:xfrm>
            <a:off x="500925" y="2437325"/>
            <a:ext cx="8142300" cy="599100"/>
          </a:xfrm>
          <a:prstGeom prst="rect">
            <a:avLst/>
          </a:prstGeom>
          <a:solidFill>
            <a:srgbClr val="000000">
              <a:alpha val="3920"/>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01" name="Google Shape;101;p19"/>
          <p:cNvSpPr/>
          <p:nvPr/>
        </p:nvSpPr>
        <p:spPr>
          <a:xfrm>
            <a:off x="670075" y="2537123"/>
            <a:ext cx="1342500" cy="5679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Esther Rachel Thomas</a:t>
            </a:r>
            <a:endParaRPr sz="1100" b="0" i="0" u="none" strike="noStrike" cap="none"/>
          </a:p>
        </p:txBody>
      </p:sp>
      <p:sp>
        <p:nvSpPr>
          <p:cNvPr id="102" name="Google Shape;102;p19"/>
          <p:cNvSpPr/>
          <p:nvPr/>
        </p:nvSpPr>
        <p:spPr>
          <a:xfrm>
            <a:off x="2273713" y="2515962"/>
            <a:ext cx="1340100" cy="482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22BCE5120</a:t>
            </a:r>
            <a:endParaRPr sz="1100" b="0" i="0" u="none" strike="noStrike" cap="none"/>
          </a:p>
        </p:txBody>
      </p:sp>
      <p:sp>
        <p:nvSpPr>
          <p:cNvPr id="103" name="Google Shape;103;p19"/>
          <p:cNvSpPr/>
          <p:nvPr/>
        </p:nvSpPr>
        <p:spPr>
          <a:xfrm>
            <a:off x="3874950" y="2541379"/>
            <a:ext cx="1340100" cy="414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Batch - 2</a:t>
            </a:r>
            <a:endParaRPr sz="1100" b="0" i="0" u="none" strike="noStrike" cap="none"/>
          </a:p>
        </p:txBody>
      </p:sp>
      <p:sp>
        <p:nvSpPr>
          <p:cNvPr id="104" name="Google Shape;104;p19"/>
          <p:cNvSpPr/>
          <p:nvPr/>
        </p:nvSpPr>
        <p:spPr>
          <a:xfrm>
            <a:off x="5519700" y="2526937"/>
            <a:ext cx="1340100" cy="5679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a:solidFill>
                  <a:srgbClr val="4C4C4D"/>
                </a:solidFill>
                <a:latin typeface="Heebo"/>
                <a:ea typeface="Heebo"/>
                <a:cs typeface="Heebo"/>
                <a:sym typeface="Heebo"/>
              </a:rPr>
              <a:t>CSE CORE</a:t>
            </a:r>
            <a:endParaRPr sz="1100" b="0" i="0" u="none" strike="noStrike" cap="none"/>
          </a:p>
        </p:txBody>
      </p:sp>
      <p:sp>
        <p:nvSpPr>
          <p:cNvPr id="105" name="Google Shape;105;p19"/>
          <p:cNvSpPr/>
          <p:nvPr/>
        </p:nvSpPr>
        <p:spPr>
          <a:xfrm>
            <a:off x="7213263" y="2040197"/>
            <a:ext cx="13425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0" i="0" u="none" strike="noStrike" cap="none">
                <a:solidFill>
                  <a:srgbClr val="4C4C4D"/>
                </a:solidFill>
                <a:latin typeface="Heebo"/>
                <a:ea typeface="Heebo"/>
                <a:cs typeface="Heebo"/>
                <a:sym typeface="Heebo"/>
              </a:rPr>
              <a:t>Year</a:t>
            </a:r>
            <a:endParaRPr sz="1100" b="0" i="0" u="none" strike="noStrike" cap="none"/>
          </a:p>
        </p:txBody>
      </p:sp>
      <p:sp>
        <p:nvSpPr>
          <p:cNvPr id="106" name="Google Shape;106;p19"/>
          <p:cNvSpPr/>
          <p:nvPr/>
        </p:nvSpPr>
        <p:spPr>
          <a:xfrm>
            <a:off x="7159063" y="2521676"/>
            <a:ext cx="1342500" cy="1356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dirty="0">
                <a:solidFill>
                  <a:srgbClr val="4C4C4D"/>
                </a:solidFill>
                <a:latin typeface="Heebo"/>
                <a:ea typeface="Heebo"/>
                <a:cs typeface="Heebo"/>
                <a:sym typeface="Heebo"/>
              </a:rPr>
              <a:t>Year - </a:t>
            </a:r>
            <a:r>
              <a:rPr lang="en" sz="1100" dirty="0" smtClean="0">
                <a:solidFill>
                  <a:srgbClr val="4C4C4D"/>
                </a:solidFill>
                <a:latin typeface="Heebo"/>
                <a:ea typeface="Heebo"/>
                <a:cs typeface="Heebo"/>
                <a:sym typeface="Heebo"/>
              </a:rPr>
              <a:t>4</a:t>
            </a:r>
            <a:endParaRPr sz="1100" b="0" i="0" u="none" strike="noStrike" cap="none" dirty="0"/>
          </a:p>
        </p:txBody>
      </p:sp>
      <p:sp>
        <p:nvSpPr>
          <p:cNvPr id="107" name="Google Shape;107;p19"/>
          <p:cNvSpPr/>
          <p:nvPr/>
        </p:nvSpPr>
        <p:spPr>
          <a:xfrm>
            <a:off x="615775" y="3161775"/>
            <a:ext cx="1772100" cy="2214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C4C4D"/>
              </a:buClr>
              <a:buSzPts val="1100"/>
              <a:buFont typeface="Heebo"/>
              <a:buNone/>
            </a:pPr>
            <a:r>
              <a:rPr lang="en" sz="1100" b="1" i="0" u="none" strike="noStrike" cap="none">
                <a:solidFill>
                  <a:srgbClr val="4C4C4D"/>
                </a:solidFill>
                <a:latin typeface="Heebo"/>
                <a:ea typeface="Heebo"/>
                <a:cs typeface="Heebo"/>
                <a:sym typeface="Heebo"/>
              </a:rPr>
              <a:t>Team </a:t>
            </a:r>
            <a:r>
              <a:rPr lang="en" sz="1100" b="1">
                <a:solidFill>
                  <a:srgbClr val="4C4C4D"/>
                </a:solidFill>
                <a:latin typeface="Heebo"/>
                <a:ea typeface="Heebo"/>
                <a:cs typeface="Heebo"/>
                <a:sym typeface="Heebo"/>
              </a:rPr>
              <a:t>Member </a:t>
            </a:r>
            <a:r>
              <a:rPr lang="en" sz="1100" b="1" i="0" u="none" strike="noStrike" cap="none">
                <a:solidFill>
                  <a:srgbClr val="4C4C4D"/>
                </a:solidFill>
                <a:latin typeface="Heebo"/>
                <a:ea typeface="Heebo"/>
                <a:cs typeface="Heebo"/>
                <a:sym typeface="Heebo"/>
              </a:rPr>
              <a:t>Details:</a:t>
            </a:r>
            <a:endParaRPr sz="1100" b="1" i="0" u="none" strike="noStrike" cap="none">
              <a:solidFill>
                <a:srgbClr val="4C4C4D"/>
              </a:solidFill>
              <a:latin typeface="Heebo"/>
              <a:ea typeface="Heebo"/>
              <a:cs typeface="Heebo"/>
              <a:sym typeface="Heebo"/>
            </a:endParaRPr>
          </a:p>
          <a:p>
            <a:pPr marL="0" marR="0" lvl="0" indent="0" algn="l" rtl="0">
              <a:lnSpc>
                <a:spcPct val="162857"/>
              </a:lnSpc>
              <a:spcBef>
                <a:spcPts val="0"/>
              </a:spcBef>
              <a:spcAft>
                <a:spcPts val="0"/>
              </a:spcAft>
              <a:buClr>
                <a:srgbClr val="4C4C4D"/>
              </a:buClr>
              <a:buSzPts val="1100"/>
              <a:buFont typeface="Heebo"/>
              <a:buNone/>
            </a:pPr>
            <a:endParaRPr sz="1100" b="1">
              <a:solidFill>
                <a:srgbClr val="4C4C4D"/>
              </a:solidFill>
              <a:latin typeface="Heebo"/>
              <a:ea typeface="Heebo"/>
              <a:cs typeface="Heebo"/>
              <a:sym typeface="Heeb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9"/>
          <p:cNvSpPr/>
          <p:nvPr/>
        </p:nvSpPr>
        <p:spPr>
          <a:xfrm>
            <a:off x="496125" y="543525"/>
            <a:ext cx="5965200" cy="4431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2800"/>
              <a:buFont typeface="Crimson Pro SemiBold"/>
              <a:buNone/>
            </a:pPr>
            <a:r>
              <a:rPr lang="en" sz="2800" b="1" i="0" u="none" strike="noStrike" cap="none" dirty="0">
                <a:solidFill>
                  <a:srgbClr val="152D47"/>
                </a:solidFill>
                <a:latin typeface="Crimson Pro SemiBold"/>
                <a:ea typeface="Crimson Pro SemiBold"/>
                <a:cs typeface="Crimson Pro SemiBold"/>
                <a:sym typeface="Crimson Pro SemiBold"/>
              </a:rPr>
              <a:t>Team </a:t>
            </a:r>
            <a:r>
              <a:rPr lang="en" sz="2800" b="1" dirty="0" smtClean="0">
                <a:solidFill>
                  <a:srgbClr val="152D47"/>
                </a:solidFill>
                <a:latin typeface="Crimson Pro SemiBold"/>
                <a:ea typeface="Crimson Pro SemiBold"/>
                <a:cs typeface="Crimson Pro SemiBold"/>
                <a:sym typeface="Crimson Pro SemiBold"/>
              </a:rPr>
              <a:t>Members Contribution</a:t>
            </a:r>
            <a:endParaRPr sz="2800" b="0" i="0" u="none" strike="noStrike" cap="none" dirty="0"/>
          </a:p>
        </p:txBody>
      </p:sp>
      <p:sp>
        <p:nvSpPr>
          <p:cNvPr id="78" name="Google Shape;78;p19"/>
          <p:cNvSpPr/>
          <p:nvPr/>
        </p:nvSpPr>
        <p:spPr>
          <a:xfrm>
            <a:off x="469050" y="1140438"/>
            <a:ext cx="8151900" cy="443100"/>
          </a:xfrm>
          <a:prstGeom prst="roundRect">
            <a:avLst>
              <a:gd name="adj" fmla="val 1884"/>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79" name="Google Shape;79;p19"/>
          <p:cNvSpPr/>
          <p:nvPr/>
        </p:nvSpPr>
        <p:spPr>
          <a:xfrm>
            <a:off x="615778" y="1251296"/>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dirty="0">
                <a:solidFill>
                  <a:srgbClr val="4C4C4D"/>
                </a:solidFill>
                <a:latin typeface="Crimson Pro SemiBold"/>
                <a:ea typeface="Crimson Pro SemiBold"/>
                <a:cs typeface="Crimson Pro SemiBold"/>
                <a:sym typeface="Crimson Pro SemiBold"/>
              </a:rPr>
              <a:t>Team Name: NaviNest</a:t>
            </a:r>
            <a:endParaRPr sz="1400" b="0" i="0" u="none" strike="noStrike" cap="none" dirty="0"/>
          </a:p>
        </p:txBody>
      </p:sp>
      <p:graphicFrame>
        <p:nvGraphicFramePr>
          <p:cNvPr id="2" name="Table 1"/>
          <p:cNvGraphicFramePr>
            <a:graphicFrameLocks noGrp="1"/>
          </p:cNvGraphicFramePr>
          <p:nvPr>
            <p:extLst>
              <p:ext uri="{D42A27DB-BD31-4B8C-83A1-F6EECF244321}">
                <p14:modId xmlns:p14="http://schemas.microsoft.com/office/powerpoint/2010/main" val="2620107031"/>
              </p:ext>
            </p:extLst>
          </p:nvPr>
        </p:nvGraphicFramePr>
        <p:xfrm>
          <a:off x="469050" y="1709005"/>
          <a:ext cx="8151900" cy="3239770"/>
        </p:xfrm>
        <a:graphic>
          <a:graphicData uri="http://schemas.openxmlformats.org/drawingml/2006/table">
            <a:tbl>
              <a:tblPr firstRow="1" bandRow="1"/>
              <a:tblGrid>
                <a:gridCol w="2717300"/>
                <a:gridCol w="2717300"/>
                <a:gridCol w="2717300"/>
              </a:tblGrid>
              <a:tr h="679450">
                <a:tc>
                  <a:txBody>
                    <a:bodyPr/>
                    <a:lstStyle/>
                    <a:p>
                      <a:pPr algn="ctr"/>
                      <a:r>
                        <a:rPr lang="en-US" sz="1600" dirty="0" smtClean="0">
                          <a:latin typeface="Crimson Pro SemiBold" panose="020B0604020202020204" charset="0"/>
                        </a:rPr>
                        <a:t>Team Member</a:t>
                      </a:r>
                      <a:endParaRPr lang="en-GB" sz="1600" dirty="0">
                        <a:latin typeface="Crimson Pro SemiBold" panose="020B0604020202020204" charset="0"/>
                      </a:endParaRPr>
                    </a:p>
                  </a:txBody>
                  <a:tcPr anchor="ctr"/>
                </a:tc>
                <a:tc>
                  <a:txBody>
                    <a:bodyPr/>
                    <a:lstStyle/>
                    <a:p>
                      <a:pPr algn="ctr"/>
                      <a:r>
                        <a:rPr lang="en-US" sz="1600" dirty="0" smtClean="0">
                          <a:latin typeface="Crimson Pro SemiBold" panose="020B0604020202020204" charset="0"/>
                        </a:rPr>
                        <a:t>Development Contribution</a:t>
                      </a:r>
                      <a:endParaRPr lang="en-GB" sz="1600" dirty="0">
                        <a:latin typeface="Crimson Pro SemiBold" panose="020B0604020202020204" charset="0"/>
                      </a:endParaRPr>
                    </a:p>
                  </a:txBody>
                  <a:tcPr anchor="ctr"/>
                </a:tc>
                <a:tc>
                  <a:txBody>
                    <a:bodyPr/>
                    <a:lstStyle/>
                    <a:p>
                      <a:pPr algn="ctr"/>
                      <a:r>
                        <a:rPr lang="en-US" sz="1600" dirty="0" smtClean="0">
                          <a:latin typeface="Crimson Pro SemiBold" panose="020B0604020202020204" charset="0"/>
                        </a:rPr>
                        <a:t>Presentation</a:t>
                      </a:r>
                      <a:r>
                        <a:rPr lang="en-US" sz="1600" baseline="0" dirty="0" smtClean="0">
                          <a:latin typeface="Crimson Pro SemiBold" panose="020B0604020202020204" charset="0"/>
                        </a:rPr>
                        <a:t> Contribution</a:t>
                      </a:r>
                      <a:endParaRPr lang="en-GB" sz="1600" dirty="0">
                        <a:latin typeface="Crimson Pro SemiBold" panose="020B0604020202020204" charset="0"/>
                      </a:endParaRPr>
                    </a:p>
                  </a:txBody>
                  <a:tcPr anchor="ctr"/>
                </a:tc>
              </a:tr>
              <a:tr h="687794">
                <a:tc>
                  <a:txBody>
                    <a:bodyPr/>
                    <a:lstStyle/>
                    <a:p>
                      <a:r>
                        <a:rPr lang="en-US" sz="1200" dirty="0" smtClean="0">
                          <a:latin typeface="Crimson Pro SemiBold" panose="020B0604020202020204" charset="0"/>
                        </a:rPr>
                        <a:t>Esther</a:t>
                      </a:r>
                      <a:r>
                        <a:rPr lang="en-US" sz="1200" baseline="0" dirty="0" smtClean="0">
                          <a:latin typeface="Crimson Pro SemiBold" panose="020B0604020202020204" charset="0"/>
                        </a:rPr>
                        <a:t> Rachel Thomas</a:t>
                      </a:r>
                      <a:endParaRPr lang="en-GB" sz="1200" dirty="0">
                        <a:latin typeface="Crimson Pro SemiBold" panose="020B0604020202020204" charset="0"/>
                      </a:endParaRPr>
                    </a:p>
                  </a:txBody>
                  <a:tcPr/>
                </a:tc>
                <a:tc>
                  <a:txBody>
                    <a:bodyPr/>
                    <a:lstStyle/>
                    <a:p>
                      <a:pPr marL="171450" indent="-171450">
                        <a:buFont typeface="Arial" panose="020B0604020202020204" pitchFamily="34" charset="0"/>
                        <a:buChar char="•"/>
                      </a:pPr>
                      <a:r>
                        <a:rPr lang="en-GB" sz="1200" dirty="0" smtClean="0">
                          <a:latin typeface="Crimson Pro SemiBold" panose="020B0604020202020204" charset="0"/>
                        </a:rPr>
                        <a:t>Built the Culture Information, Currency Converter, Emergency Contacts, and Travel Requirements modules</a:t>
                      </a:r>
                    </a:p>
                    <a:p>
                      <a:pPr marL="171450" indent="-171450">
                        <a:buFont typeface="Arial" panose="020B0604020202020204" pitchFamily="34" charset="0"/>
                        <a:buChar char="•"/>
                      </a:pPr>
                      <a:r>
                        <a:rPr lang="en-GB" sz="1200" dirty="0" smtClean="0">
                          <a:latin typeface="Crimson Pro SemiBold" panose="020B0604020202020204" charset="0"/>
                        </a:rPr>
                        <a:t>Focused on content accuracy, UI consistency, and integration with other screens</a:t>
                      </a:r>
                      <a:endParaRPr lang="en-GB" sz="1200" dirty="0">
                        <a:latin typeface="Crimson Pro SemiBold" panose="020B0604020202020204" charset="0"/>
                      </a:endParaRPr>
                    </a:p>
                  </a:txBody>
                  <a:tcPr/>
                </a:tc>
                <a:tc>
                  <a:txBody>
                    <a:bodyPr/>
                    <a:lstStyle/>
                    <a:p>
                      <a:r>
                        <a:rPr lang="en-GB" sz="1200" dirty="0" smtClean="0">
                          <a:latin typeface="Crimson Pro SemiBold" panose="020B0604020202020204" charset="0"/>
                        </a:rPr>
                        <a:t> Gave the Live App Demo, </a:t>
                      </a:r>
                      <a:r>
                        <a:rPr lang="en-GB" sz="1200" dirty="0" err="1" smtClean="0">
                          <a:latin typeface="Crimson Pro SemiBold" panose="020B0604020202020204" charset="0"/>
                        </a:rPr>
                        <a:t>explaning</a:t>
                      </a:r>
                      <a:r>
                        <a:rPr lang="en-GB" sz="1200" dirty="0" smtClean="0">
                          <a:latin typeface="Crimson Pro SemiBold" panose="020B0604020202020204" charset="0"/>
                        </a:rPr>
                        <a:t> and showcasing app flow and interaction</a:t>
                      </a:r>
                      <a:endParaRPr lang="en-GB" sz="1200" dirty="0">
                        <a:latin typeface="Crimson Pro SemiBold" panose="020B0604020202020204" charset="0"/>
                      </a:endParaRPr>
                    </a:p>
                  </a:txBody>
                  <a:tcPr/>
                </a:tc>
              </a:tr>
              <a:tr h="961028">
                <a:tc>
                  <a:txBody>
                    <a:bodyPr/>
                    <a:lstStyle/>
                    <a:p>
                      <a:r>
                        <a:rPr lang="en-US" sz="1200" dirty="0" err="1" smtClean="0">
                          <a:latin typeface="Crimson Pro SemiBold" panose="020B0604020202020204" charset="0"/>
                        </a:rPr>
                        <a:t>Keerthana</a:t>
                      </a:r>
                      <a:r>
                        <a:rPr lang="en-US" sz="1200" baseline="0" dirty="0" smtClean="0">
                          <a:latin typeface="Crimson Pro SemiBold" panose="020B0604020202020204" charset="0"/>
                        </a:rPr>
                        <a:t> </a:t>
                      </a:r>
                      <a:r>
                        <a:rPr lang="en-US" sz="1200" baseline="0" dirty="0" err="1" smtClean="0">
                          <a:latin typeface="Crimson Pro SemiBold" panose="020B0604020202020204" charset="0"/>
                        </a:rPr>
                        <a:t>Jayaprakashan</a:t>
                      </a:r>
                      <a:endParaRPr lang="en-GB" sz="1200" dirty="0">
                        <a:latin typeface="Crimson Pro SemiBold" panose="020B0604020202020204" charset="0"/>
                      </a:endParaRPr>
                    </a:p>
                  </a:txBody>
                  <a:tcPr/>
                </a:tc>
                <a:tc>
                  <a:txBody>
                    <a:bodyPr/>
                    <a:lstStyle/>
                    <a:p>
                      <a:pPr marL="171450" indent="-171450">
                        <a:buFont typeface="Arial" panose="020B0604020202020204" pitchFamily="34" charset="0"/>
                        <a:buChar char="•"/>
                      </a:pPr>
                      <a:r>
                        <a:rPr lang="en-GB" sz="1200" dirty="0" smtClean="0">
                          <a:latin typeface="Crimson Pro SemiBold" panose="020B0604020202020204" charset="0"/>
                        </a:rPr>
                        <a:t>Designed and implemented the Login Page, Home Page, and Country Selection Page</a:t>
                      </a:r>
                    </a:p>
                    <a:p>
                      <a:pPr marL="171450" indent="-171450">
                        <a:buFont typeface="Arial" panose="020B0604020202020204" pitchFamily="34" charset="0"/>
                        <a:buChar char="•"/>
                      </a:pPr>
                      <a:r>
                        <a:rPr lang="en-GB" sz="1200" dirty="0" smtClean="0">
                          <a:latin typeface="Crimson Pro SemiBold" panose="020B0604020202020204" charset="0"/>
                        </a:rPr>
                        <a:t> Developed the Greetings Module with Text-to-Speech, interactive UI, and progress tracking animation</a:t>
                      </a:r>
                      <a:endParaRPr lang="en-GB" sz="1200" dirty="0">
                        <a:latin typeface="Crimson Pro SemiBold" panose="020B0604020202020204" charset="0"/>
                      </a:endParaRPr>
                    </a:p>
                  </a:txBody>
                  <a:tcPr/>
                </a:tc>
                <a:tc>
                  <a:txBody>
                    <a:bodyPr/>
                    <a:lstStyle/>
                    <a:p>
                      <a:r>
                        <a:rPr lang="en-GB" sz="1200" dirty="0" smtClean="0">
                          <a:latin typeface="Crimson Pro SemiBold" panose="020B0604020202020204" charset="0"/>
                        </a:rPr>
                        <a:t>Delivered the PowerPoint explanation covering the app’s concept, features, and design decisions</a:t>
                      </a:r>
                      <a:endParaRPr lang="en-GB" sz="1200" dirty="0">
                        <a:latin typeface="Crimson Pro SemiBold" panose="020B0604020202020204" charset="0"/>
                      </a:endParaRPr>
                    </a:p>
                  </a:txBody>
                  <a:tcPr/>
                </a:tc>
              </a:tr>
            </a:tbl>
          </a:graphicData>
        </a:graphic>
      </p:graphicFrame>
    </p:spTree>
    <p:extLst>
      <p:ext uri="{BB962C8B-B14F-4D97-AF65-F5344CB8AC3E}">
        <p14:creationId xmlns:p14="http://schemas.microsoft.com/office/powerpoint/2010/main" val="2048663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p:nvPr/>
        </p:nvSpPr>
        <p:spPr>
          <a:xfrm>
            <a:off x="496050" y="166918"/>
            <a:ext cx="3544200" cy="4431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2800"/>
              <a:buFont typeface="Crimson Pro SemiBold"/>
              <a:buNone/>
            </a:pPr>
            <a:r>
              <a:rPr lang="en" sz="2800" b="1" i="0" u="none" strike="noStrike" cap="none" dirty="0">
                <a:solidFill>
                  <a:srgbClr val="152D47"/>
                </a:solidFill>
                <a:latin typeface="Crimson Pro SemiBold"/>
                <a:ea typeface="Crimson Pro SemiBold"/>
                <a:cs typeface="Crimson Pro SemiBold"/>
                <a:sym typeface="Crimson Pro SemiBold"/>
              </a:rPr>
              <a:t>Problem Overview</a:t>
            </a:r>
            <a:endParaRPr sz="2800" b="0" i="0" u="none" strike="noStrike" cap="none" dirty="0"/>
          </a:p>
        </p:txBody>
      </p:sp>
      <p:sp>
        <p:nvSpPr>
          <p:cNvPr id="114" name="Google Shape;114;p20"/>
          <p:cNvSpPr/>
          <p:nvPr/>
        </p:nvSpPr>
        <p:spPr>
          <a:xfrm>
            <a:off x="539619" y="764553"/>
            <a:ext cx="8151900" cy="7581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50" dirty="0">
                <a:solidFill>
                  <a:srgbClr val="4C4C4D"/>
                </a:solidFill>
                <a:latin typeface="Heebo"/>
                <a:ea typeface="Heebo"/>
                <a:cs typeface="Heebo"/>
                <a:sym typeface="Heebo"/>
              </a:rPr>
              <a:t>Accessing clear information on different cultures, currencies, travel requirements, etc for different countries can be difficult for tourists and new residents, as details are scattered and not easily digestible. This app offers an interactive, easy-to-use solution that delivers essential knowledge in a simple and engaging format.</a:t>
            </a:r>
            <a:endParaRPr sz="1050" b="0" i="0" u="none" strike="noStrike" cap="none" dirty="0"/>
          </a:p>
        </p:txBody>
      </p:sp>
      <p:sp>
        <p:nvSpPr>
          <p:cNvPr id="115" name="Google Shape;115;p20"/>
          <p:cNvSpPr/>
          <p:nvPr/>
        </p:nvSpPr>
        <p:spPr>
          <a:xfrm>
            <a:off x="539619" y="1703918"/>
            <a:ext cx="318900" cy="318900"/>
          </a:xfrm>
          <a:prstGeom prst="roundRect">
            <a:avLst>
              <a:gd name="adj" fmla="val 6667"/>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16" name="Google Shape;116;p20"/>
          <p:cNvSpPr/>
          <p:nvPr/>
        </p:nvSpPr>
        <p:spPr>
          <a:xfrm>
            <a:off x="956816" y="1752684"/>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Problem Identification</a:t>
            </a:r>
            <a:endParaRPr sz="1400" b="0" i="0" u="none" strike="noStrike" cap="none"/>
          </a:p>
        </p:txBody>
      </p:sp>
      <p:sp>
        <p:nvSpPr>
          <p:cNvPr id="117" name="Google Shape;117;p20"/>
          <p:cNvSpPr/>
          <p:nvPr/>
        </p:nvSpPr>
        <p:spPr>
          <a:xfrm>
            <a:off x="956825" y="2059400"/>
            <a:ext cx="3526500" cy="12303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00" dirty="0">
                <a:solidFill>
                  <a:srgbClr val="4C4C4D"/>
                </a:solidFill>
                <a:latin typeface="Heebo"/>
                <a:ea typeface="Heebo"/>
                <a:cs typeface="Heebo"/>
                <a:sym typeface="Heebo"/>
              </a:rPr>
              <a:t>Tourists and new residents often lack easy access to clear, consolidated information on different aspects of a country. Existing resources are fragmented and not mobile-friendly. There's a need for a simple, interactive Android app that delivers this essential knowledge in an engaging way.</a:t>
            </a:r>
            <a:endParaRPr sz="1000" b="0" i="0" u="none" strike="noStrike" cap="none" dirty="0"/>
          </a:p>
        </p:txBody>
      </p:sp>
      <p:sp>
        <p:nvSpPr>
          <p:cNvPr id="118" name="Google Shape;118;p20"/>
          <p:cNvSpPr/>
          <p:nvPr/>
        </p:nvSpPr>
        <p:spPr>
          <a:xfrm>
            <a:off x="4802353" y="1703930"/>
            <a:ext cx="318900" cy="318900"/>
          </a:xfrm>
          <a:prstGeom prst="roundRect">
            <a:avLst>
              <a:gd name="adj" fmla="val 6667"/>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19" name="Google Shape;119;p20"/>
          <p:cNvSpPr/>
          <p:nvPr/>
        </p:nvSpPr>
        <p:spPr>
          <a:xfrm>
            <a:off x="5230000" y="1752672"/>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User Impact</a:t>
            </a:r>
            <a:endParaRPr sz="1400" b="0" i="0" u="none" strike="noStrike" cap="none"/>
          </a:p>
        </p:txBody>
      </p:sp>
      <p:sp>
        <p:nvSpPr>
          <p:cNvPr id="120" name="Google Shape;120;p20"/>
          <p:cNvSpPr/>
          <p:nvPr/>
        </p:nvSpPr>
        <p:spPr>
          <a:xfrm>
            <a:off x="5186400" y="2028152"/>
            <a:ext cx="3526800" cy="10872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00" dirty="0">
                <a:solidFill>
                  <a:srgbClr val="4C4C4D"/>
                </a:solidFill>
                <a:latin typeface="Heebo"/>
                <a:ea typeface="Heebo"/>
                <a:cs typeface="Heebo"/>
                <a:sym typeface="Heebo"/>
              </a:rPr>
              <a:t>Helps residents, tourists, and students access essential info easily. Hence, reducing misunderstandings, errors, and stress during their stay in the particular country.</a:t>
            </a:r>
            <a:endParaRPr sz="1000" b="0" i="0" u="none" strike="noStrike" cap="none" dirty="0"/>
          </a:p>
        </p:txBody>
      </p:sp>
      <p:sp>
        <p:nvSpPr>
          <p:cNvPr id="121" name="Google Shape;121;p20"/>
          <p:cNvSpPr/>
          <p:nvPr/>
        </p:nvSpPr>
        <p:spPr>
          <a:xfrm>
            <a:off x="539619" y="3240956"/>
            <a:ext cx="318900" cy="318900"/>
          </a:xfrm>
          <a:prstGeom prst="roundRect">
            <a:avLst>
              <a:gd name="adj" fmla="val 6667"/>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22" name="Google Shape;122;p20"/>
          <p:cNvSpPr/>
          <p:nvPr/>
        </p:nvSpPr>
        <p:spPr>
          <a:xfrm>
            <a:off x="1011191" y="3289698"/>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Market Gap Analysis</a:t>
            </a:r>
            <a:endParaRPr sz="1400" b="0" i="0" u="none" strike="noStrike" cap="none"/>
          </a:p>
        </p:txBody>
      </p:sp>
      <p:sp>
        <p:nvSpPr>
          <p:cNvPr id="123" name="Google Shape;123;p20"/>
          <p:cNvSpPr/>
          <p:nvPr/>
        </p:nvSpPr>
        <p:spPr>
          <a:xfrm>
            <a:off x="956825" y="3559850"/>
            <a:ext cx="3845400" cy="15837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00" dirty="0">
                <a:solidFill>
                  <a:srgbClr val="4C4C4D"/>
                </a:solidFill>
                <a:latin typeface="Heebo"/>
                <a:ea typeface="Heebo"/>
                <a:cs typeface="Heebo"/>
                <a:sym typeface="Heebo"/>
              </a:rPr>
              <a:t>Many existing travel and cultural apps require constant internet access, limiting their usefulness when users have poor or no connectivity abroad. By offering essential country-specific information such as emergency contacts, currency details, and travel requirements offline, the app can ensure travelers and residents stay informed and prepared anywhere.</a:t>
            </a:r>
            <a:endParaRPr sz="1000" b="0" i="0" u="none" strike="noStrike" cap="none" dirty="0"/>
          </a:p>
        </p:txBody>
      </p:sp>
      <p:sp>
        <p:nvSpPr>
          <p:cNvPr id="124" name="Google Shape;124;p20"/>
          <p:cNvSpPr/>
          <p:nvPr/>
        </p:nvSpPr>
        <p:spPr>
          <a:xfrm>
            <a:off x="4802353" y="3240956"/>
            <a:ext cx="318900" cy="318900"/>
          </a:xfrm>
          <a:prstGeom prst="roundRect">
            <a:avLst>
              <a:gd name="adj" fmla="val 6667"/>
            </a:avLst>
          </a:prstGeom>
          <a:solidFill>
            <a:srgbClr val="F2EEE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25" name="Google Shape;125;p20"/>
          <p:cNvSpPr/>
          <p:nvPr/>
        </p:nvSpPr>
        <p:spPr>
          <a:xfrm>
            <a:off x="5230000" y="3289698"/>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Problem Validation</a:t>
            </a:r>
            <a:endParaRPr sz="1400" b="0" i="0" u="none" strike="noStrike" cap="none"/>
          </a:p>
        </p:txBody>
      </p:sp>
      <p:sp>
        <p:nvSpPr>
          <p:cNvPr id="126" name="Google Shape;126;p20"/>
          <p:cNvSpPr/>
          <p:nvPr/>
        </p:nvSpPr>
        <p:spPr>
          <a:xfrm>
            <a:off x="5204200" y="3549625"/>
            <a:ext cx="3845400" cy="13263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00" dirty="0">
                <a:solidFill>
                  <a:srgbClr val="4C4C4D"/>
                </a:solidFill>
                <a:latin typeface="Heebo"/>
                <a:ea typeface="Heebo"/>
                <a:cs typeface="Heebo"/>
                <a:sym typeface="Heebo"/>
              </a:rPr>
              <a:t>User feedback from expats, students, and travelers often highlights confusion about local customs, laws, and emergency services. Online forums also reveal difficulties understanding financial systems and visa processes. </a:t>
            </a:r>
            <a:endParaRPr sz="1000" b="0" i="0" u="none" strike="noStrike" cap="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496119" y="761702"/>
            <a:ext cx="8151900" cy="885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152D47"/>
              </a:buClr>
              <a:buSzPts val="2800"/>
              <a:buFont typeface="Crimson Pro SemiBold"/>
              <a:buNone/>
            </a:pPr>
            <a:r>
              <a:rPr lang="en" sz="2800" b="1" i="0" u="none" strike="noStrike" cap="none" dirty="0">
                <a:solidFill>
                  <a:srgbClr val="152D47"/>
                </a:solidFill>
                <a:latin typeface="Crimson Pro SemiBold"/>
                <a:ea typeface="Crimson Pro SemiBold"/>
                <a:cs typeface="Crimson Pro SemiBold"/>
                <a:sym typeface="Crimson Pro SemiBold"/>
              </a:rPr>
              <a:t>Solution </a:t>
            </a:r>
            <a:r>
              <a:rPr lang="en" sz="2800" b="1" i="0" u="none" strike="noStrike" cap="none" dirty="0" smtClean="0">
                <a:solidFill>
                  <a:srgbClr val="152D47"/>
                </a:solidFill>
                <a:latin typeface="Crimson Pro SemiBold"/>
                <a:ea typeface="Crimson Pro SemiBold"/>
                <a:cs typeface="Crimson Pro SemiBold"/>
                <a:sym typeface="Crimson Pro SemiBold"/>
              </a:rPr>
              <a:t>Overview</a:t>
            </a:r>
            <a:endParaRPr sz="2800" b="0" i="0" u="none" strike="noStrike" cap="none" dirty="0"/>
          </a:p>
        </p:txBody>
      </p:sp>
      <p:pic>
        <p:nvPicPr>
          <p:cNvPr id="133" name="Google Shape;133;p21" descr="preencoded.png"/>
          <p:cNvPicPr preferRelativeResize="0"/>
          <p:nvPr/>
        </p:nvPicPr>
        <p:blipFill rotWithShape="1">
          <a:blip r:embed="rId3">
            <a:alphaModFix/>
          </a:blip>
          <a:srcRect/>
          <a:stretch/>
        </p:blipFill>
        <p:spPr>
          <a:xfrm>
            <a:off x="374199" y="1504474"/>
            <a:ext cx="2717229" cy="567035"/>
          </a:xfrm>
          <a:prstGeom prst="rect">
            <a:avLst/>
          </a:prstGeom>
          <a:noFill/>
          <a:ln>
            <a:noFill/>
          </a:ln>
        </p:spPr>
      </p:pic>
      <p:sp>
        <p:nvSpPr>
          <p:cNvPr id="134" name="Google Shape;134;p21"/>
          <p:cNvSpPr/>
          <p:nvPr/>
        </p:nvSpPr>
        <p:spPr>
          <a:xfrm>
            <a:off x="515958" y="2213268"/>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Core Innovation</a:t>
            </a:r>
            <a:endParaRPr sz="1400" b="0" i="0" u="none" strike="noStrike" cap="none"/>
          </a:p>
        </p:txBody>
      </p:sp>
      <p:sp>
        <p:nvSpPr>
          <p:cNvPr id="135" name="Google Shape;135;p21"/>
          <p:cNvSpPr/>
          <p:nvPr/>
        </p:nvSpPr>
        <p:spPr>
          <a:xfrm>
            <a:off x="515955" y="2519781"/>
            <a:ext cx="2433900" cy="21969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00" dirty="0">
                <a:solidFill>
                  <a:srgbClr val="4C4C4D"/>
                </a:solidFill>
                <a:latin typeface="Heebo"/>
                <a:ea typeface="Heebo"/>
                <a:cs typeface="Heebo"/>
                <a:sym typeface="Heebo"/>
              </a:rPr>
              <a:t>TravelTree fills market gaps by offering essential travel and cultural information offline—like emergency contacts, currency, and requirements—ensuring accessibility without internet. Its intuitive, gamified interface and personalized learning path enhance user engagement, making cultural adaptation easier, especially in areas with limited connectivity.</a:t>
            </a:r>
            <a:endParaRPr sz="1000" b="0" i="0" u="none" strike="noStrike" cap="none" dirty="0"/>
          </a:p>
        </p:txBody>
      </p:sp>
      <p:pic>
        <p:nvPicPr>
          <p:cNvPr id="136" name="Google Shape;136;p21" descr="preencoded.png"/>
          <p:cNvPicPr preferRelativeResize="0"/>
          <p:nvPr/>
        </p:nvPicPr>
        <p:blipFill rotWithShape="1">
          <a:blip r:embed="rId4">
            <a:alphaModFix/>
          </a:blip>
          <a:srcRect/>
          <a:stretch/>
        </p:blipFill>
        <p:spPr>
          <a:xfrm>
            <a:off x="3091428" y="1504474"/>
            <a:ext cx="2717229" cy="567035"/>
          </a:xfrm>
          <a:prstGeom prst="rect">
            <a:avLst/>
          </a:prstGeom>
          <a:noFill/>
          <a:ln>
            <a:noFill/>
          </a:ln>
        </p:spPr>
      </p:pic>
      <p:sp>
        <p:nvSpPr>
          <p:cNvPr id="137" name="Google Shape;137;p21"/>
          <p:cNvSpPr/>
          <p:nvPr/>
        </p:nvSpPr>
        <p:spPr>
          <a:xfrm>
            <a:off x="3233187" y="2213268"/>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Key Benefits</a:t>
            </a:r>
            <a:endParaRPr sz="1400" b="0" i="0" u="none" strike="noStrike" cap="none"/>
          </a:p>
        </p:txBody>
      </p:sp>
      <p:sp>
        <p:nvSpPr>
          <p:cNvPr id="138" name="Google Shape;138;p21"/>
          <p:cNvSpPr/>
          <p:nvPr/>
        </p:nvSpPr>
        <p:spPr>
          <a:xfrm>
            <a:off x="3233180" y="2519781"/>
            <a:ext cx="2433900" cy="21969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100" dirty="0">
                <a:solidFill>
                  <a:srgbClr val="4C4C4D"/>
                </a:solidFill>
                <a:latin typeface="Heebo"/>
                <a:ea typeface="Heebo"/>
                <a:cs typeface="Heebo"/>
                <a:sym typeface="Heebo"/>
              </a:rPr>
              <a:t>The app enables seamless offline access to vital information, reducing stress for new travelers. Interactive modules boost cultural understanding and safety. Gamified progress tracking motivates users to explore and learn more about their new environment confidently and independently.</a:t>
            </a:r>
            <a:endParaRPr sz="1100" b="0" i="0" u="none" strike="noStrike" cap="none" dirty="0"/>
          </a:p>
        </p:txBody>
      </p:sp>
      <p:pic>
        <p:nvPicPr>
          <p:cNvPr id="139" name="Google Shape;139;p21" descr="preencoded.png"/>
          <p:cNvPicPr preferRelativeResize="0"/>
          <p:nvPr/>
        </p:nvPicPr>
        <p:blipFill rotWithShape="1">
          <a:blip r:embed="rId5">
            <a:alphaModFix/>
          </a:blip>
          <a:srcRect/>
          <a:stretch/>
        </p:blipFill>
        <p:spPr>
          <a:xfrm>
            <a:off x="5808657" y="1504474"/>
            <a:ext cx="2717229" cy="567035"/>
          </a:xfrm>
          <a:prstGeom prst="rect">
            <a:avLst/>
          </a:prstGeom>
          <a:noFill/>
          <a:ln>
            <a:noFill/>
          </a:ln>
        </p:spPr>
      </p:pic>
      <p:sp>
        <p:nvSpPr>
          <p:cNvPr id="140" name="Google Shape;140;p21"/>
          <p:cNvSpPr/>
          <p:nvPr/>
        </p:nvSpPr>
        <p:spPr>
          <a:xfrm>
            <a:off x="5950416" y="2213268"/>
            <a:ext cx="1772100" cy="221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C4C4D"/>
              </a:buClr>
              <a:buSzPts val="1400"/>
              <a:buFont typeface="Crimson Pro SemiBold"/>
              <a:buNone/>
            </a:pPr>
            <a:r>
              <a:rPr lang="en" sz="1400" b="1" i="0" u="none" strike="noStrike" cap="none">
                <a:solidFill>
                  <a:srgbClr val="4C4C4D"/>
                </a:solidFill>
                <a:latin typeface="Crimson Pro SemiBold"/>
                <a:ea typeface="Crimson Pro SemiBold"/>
                <a:cs typeface="Crimson Pro SemiBold"/>
                <a:sym typeface="Crimson Pro SemiBold"/>
              </a:rPr>
              <a:t>Technical Edge</a:t>
            </a:r>
            <a:endParaRPr sz="1400" b="0" i="0" u="none" strike="noStrike" cap="none"/>
          </a:p>
        </p:txBody>
      </p:sp>
      <p:sp>
        <p:nvSpPr>
          <p:cNvPr id="141" name="Google Shape;141;p21"/>
          <p:cNvSpPr/>
          <p:nvPr/>
        </p:nvSpPr>
        <p:spPr>
          <a:xfrm>
            <a:off x="5950405" y="2519780"/>
            <a:ext cx="2793968" cy="2411400"/>
          </a:xfrm>
          <a:prstGeom prst="rect">
            <a:avLst/>
          </a:prstGeom>
          <a:noFill/>
          <a:ln>
            <a:noFill/>
          </a:ln>
        </p:spPr>
        <p:txBody>
          <a:bodyPr spcFirstLastPara="1" wrap="square" lIns="0" tIns="0" rIns="0" bIns="0" anchor="t" anchorCtr="0">
            <a:noAutofit/>
          </a:bodyPr>
          <a:lstStyle/>
          <a:p>
            <a:pPr marL="0" marR="0" lvl="0" indent="0" algn="just" rtl="0">
              <a:lnSpc>
                <a:spcPct val="162857"/>
              </a:lnSpc>
              <a:spcBef>
                <a:spcPts val="0"/>
              </a:spcBef>
              <a:spcAft>
                <a:spcPts val="0"/>
              </a:spcAft>
              <a:buClr>
                <a:srgbClr val="4C4C4D"/>
              </a:buClr>
              <a:buSzPts val="1100"/>
              <a:buFont typeface="Heebo"/>
              <a:buNone/>
            </a:pPr>
            <a:r>
              <a:rPr lang="en" sz="1050" dirty="0">
                <a:solidFill>
                  <a:srgbClr val="4C4C4D"/>
                </a:solidFill>
                <a:latin typeface="Heebo"/>
                <a:ea typeface="Heebo"/>
                <a:cs typeface="Heebo"/>
                <a:sym typeface="Heebo"/>
              </a:rPr>
              <a:t>Built using modern Android architecture with Kotlin, Jetpack components, and Material Design. The app supports offline functionality, responsive UI, efficient navigation, and modular code structure. Lottie animations enhance engagement, while scalable design ensures compatibility across various devices for a smooth, stable experience.</a:t>
            </a:r>
            <a:endParaRPr sz="1050" b="0" i="0" u="none" strike="noStrike" cap="non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p:nvPr/>
        </p:nvSpPr>
        <p:spPr>
          <a:xfrm>
            <a:off x="465089" y="278960"/>
            <a:ext cx="4286400" cy="37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152D47"/>
              </a:buClr>
              <a:buSzPts val="2400"/>
              <a:buFont typeface="Crimson Pro SemiBold"/>
              <a:buNone/>
            </a:pPr>
            <a:r>
              <a:rPr lang="en" sz="2400" b="1" i="0" u="none" strike="noStrike" cap="none" dirty="0">
                <a:solidFill>
                  <a:srgbClr val="152D47"/>
                </a:solidFill>
                <a:latin typeface="Crimson Pro SemiBold"/>
                <a:ea typeface="Crimson Pro SemiBold"/>
                <a:cs typeface="Crimson Pro SemiBold"/>
                <a:sym typeface="Crimson Pro SemiBold"/>
              </a:rPr>
              <a:t>Technical Implementation</a:t>
            </a:r>
            <a:endParaRPr sz="2400" b="0" i="0" u="none" strike="noStrike" cap="none" dirty="0"/>
          </a:p>
        </p:txBody>
      </p:sp>
      <p:pic>
        <p:nvPicPr>
          <p:cNvPr id="148" name="Google Shape;148;p22" descr="preencoded.png"/>
          <p:cNvPicPr preferRelativeResize="0"/>
          <p:nvPr/>
        </p:nvPicPr>
        <p:blipFill rotWithShape="1">
          <a:blip r:embed="rId3">
            <a:alphaModFix/>
          </a:blip>
          <a:srcRect/>
          <a:stretch/>
        </p:blipFill>
        <p:spPr>
          <a:xfrm>
            <a:off x="465098" y="828473"/>
            <a:ext cx="303163" cy="303163"/>
          </a:xfrm>
          <a:prstGeom prst="rect">
            <a:avLst/>
          </a:prstGeom>
          <a:noFill/>
          <a:ln>
            <a:noFill/>
          </a:ln>
        </p:spPr>
      </p:pic>
      <p:sp>
        <p:nvSpPr>
          <p:cNvPr id="149" name="Google Shape;149;p22"/>
          <p:cNvSpPr/>
          <p:nvPr/>
        </p:nvSpPr>
        <p:spPr>
          <a:xfrm>
            <a:off x="919842" y="885406"/>
            <a:ext cx="1516200" cy="1893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4C4C4D"/>
              </a:buClr>
              <a:buSzPts val="1200"/>
              <a:buFont typeface="Crimson Pro SemiBold"/>
              <a:buNone/>
            </a:pPr>
            <a:r>
              <a:rPr lang="en" sz="1200" b="1" i="0" u="none" strike="noStrike" cap="none">
                <a:solidFill>
                  <a:srgbClr val="4C4C4D"/>
                </a:solidFill>
                <a:latin typeface="Crimson Pro SemiBold"/>
                <a:ea typeface="Crimson Pro SemiBold"/>
                <a:cs typeface="Crimson Pro SemiBold"/>
                <a:sym typeface="Crimson Pro SemiBold"/>
              </a:rPr>
              <a:t>Layouts</a:t>
            </a:r>
            <a:endParaRPr sz="1200" b="0" i="0" u="none" strike="noStrike" cap="none"/>
          </a:p>
        </p:txBody>
      </p:sp>
      <p:sp>
        <p:nvSpPr>
          <p:cNvPr id="150" name="Google Shape;150;p22"/>
          <p:cNvSpPr/>
          <p:nvPr/>
        </p:nvSpPr>
        <p:spPr>
          <a:xfrm>
            <a:off x="919840" y="1173395"/>
            <a:ext cx="7840200" cy="6063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900"/>
              <a:buFont typeface="Heebo"/>
              <a:buNone/>
            </a:pPr>
            <a:r>
              <a:rPr lang="en" sz="900">
                <a:solidFill>
                  <a:srgbClr val="4C4C4D"/>
                </a:solidFill>
                <a:latin typeface="Heebo"/>
                <a:ea typeface="Heebo"/>
                <a:cs typeface="Heebo"/>
                <a:sym typeface="Heebo"/>
              </a:rPr>
              <a:t>The app uses a combination of ConstraintLayout, RelativeLayout, DrawerLayout, and ScrollView to create a responsive and interactive user interface. A NavigationView is implemented for a sliding menu drawer. Circular and zigzag-placed buttons enhance the gamified experience, while FrameLayout helps layer background animations behind the content.</a:t>
            </a:r>
            <a:endParaRPr sz="900" b="0" i="0" u="none" strike="noStrike" cap="none"/>
          </a:p>
        </p:txBody>
      </p:sp>
      <p:pic>
        <p:nvPicPr>
          <p:cNvPr id="151" name="Google Shape;151;p22" descr="preencoded.png"/>
          <p:cNvPicPr preferRelativeResize="0"/>
          <p:nvPr/>
        </p:nvPicPr>
        <p:blipFill rotWithShape="1">
          <a:blip r:embed="rId4">
            <a:alphaModFix/>
          </a:blip>
          <a:srcRect/>
          <a:stretch/>
        </p:blipFill>
        <p:spPr>
          <a:xfrm>
            <a:off x="465098" y="1896751"/>
            <a:ext cx="303163" cy="303163"/>
          </a:xfrm>
          <a:prstGeom prst="rect">
            <a:avLst/>
          </a:prstGeom>
          <a:noFill/>
          <a:ln>
            <a:noFill/>
          </a:ln>
        </p:spPr>
      </p:pic>
      <p:sp>
        <p:nvSpPr>
          <p:cNvPr id="152" name="Google Shape;152;p22"/>
          <p:cNvSpPr/>
          <p:nvPr/>
        </p:nvSpPr>
        <p:spPr>
          <a:xfrm>
            <a:off x="919842" y="1935309"/>
            <a:ext cx="1516200" cy="1893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4C4C4D"/>
              </a:buClr>
              <a:buSzPts val="1200"/>
              <a:buFont typeface="Crimson Pro SemiBold"/>
              <a:buNone/>
            </a:pPr>
            <a:r>
              <a:rPr lang="en" sz="1200" b="1" i="0" u="none" strike="noStrike" cap="none">
                <a:solidFill>
                  <a:srgbClr val="4C4C4D"/>
                </a:solidFill>
                <a:latin typeface="Crimson Pro SemiBold"/>
                <a:ea typeface="Crimson Pro SemiBold"/>
                <a:cs typeface="Crimson Pro SemiBold"/>
                <a:sym typeface="Crimson Pro SemiBold"/>
              </a:rPr>
              <a:t>Data Binding</a:t>
            </a:r>
            <a:endParaRPr sz="1200" b="0" i="0" u="none" strike="noStrike" cap="none"/>
          </a:p>
        </p:txBody>
      </p:sp>
      <p:sp>
        <p:nvSpPr>
          <p:cNvPr id="153" name="Google Shape;153;p22"/>
          <p:cNvSpPr/>
          <p:nvPr/>
        </p:nvSpPr>
        <p:spPr>
          <a:xfrm>
            <a:off x="919840" y="2213187"/>
            <a:ext cx="7840200" cy="6693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900"/>
              <a:buFont typeface="Heebo"/>
              <a:buNone/>
            </a:pPr>
            <a:r>
              <a:rPr lang="en" sz="900">
                <a:solidFill>
                  <a:srgbClr val="4C4C4D"/>
                </a:solidFill>
                <a:latin typeface="Heebo"/>
                <a:ea typeface="Heebo"/>
                <a:cs typeface="Heebo"/>
                <a:sym typeface="Heebo"/>
              </a:rPr>
              <a:t>The app utilizes ViewBinding, enabling safe and direct access to views without manual findViewById calls. This improves code readability, reduces boilerplate, and minimizes runtime errors, especially in modules with multiple buttons and animations. SharedPreferences is used for persistent local storage of user progress</a:t>
            </a:r>
            <a:endParaRPr sz="900" b="0" i="0" u="none" strike="noStrike" cap="none"/>
          </a:p>
        </p:txBody>
      </p:sp>
      <p:pic>
        <p:nvPicPr>
          <p:cNvPr id="154" name="Google Shape;154;p22" descr="preencoded.png"/>
          <p:cNvPicPr preferRelativeResize="0"/>
          <p:nvPr/>
        </p:nvPicPr>
        <p:blipFill rotWithShape="1">
          <a:blip r:embed="rId5">
            <a:alphaModFix/>
          </a:blip>
          <a:srcRect/>
          <a:stretch/>
        </p:blipFill>
        <p:spPr>
          <a:xfrm>
            <a:off x="465098" y="3021955"/>
            <a:ext cx="303163" cy="303163"/>
          </a:xfrm>
          <a:prstGeom prst="rect">
            <a:avLst/>
          </a:prstGeom>
          <a:noFill/>
          <a:ln>
            <a:noFill/>
          </a:ln>
        </p:spPr>
      </p:pic>
      <p:sp>
        <p:nvSpPr>
          <p:cNvPr id="155" name="Google Shape;155;p22"/>
          <p:cNvSpPr/>
          <p:nvPr/>
        </p:nvSpPr>
        <p:spPr>
          <a:xfrm>
            <a:off x="919842" y="3042101"/>
            <a:ext cx="1516200" cy="1893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4C4C4D"/>
              </a:buClr>
              <a:buSzPts val="1200"/>
              <a:buFont typeface="Crimson Pro SemiBold"/>
              <a:buNone/>
            </a:pPr>
            <a:r>
              <a:rPr lang="en" sz="1200" b="1" i="0" u="none" strike="noStrike" cap="none">
                <a:solidFill>
                  <a:srgbClr val="4C4C4D"/>
                </a:solidFill>
                <a:latin typeface="Crimson Pro SemiBold"/>
                <a:ea typeface="Crimson Pro SemiBold"/>
                <a:cs typeface="Crimson Pro SemiBold"/>
                <a:sym typeface="Crimson Pro SemiBold"/>
              </a:rPr>
              <a:t>Networking</a:t>
            </a:r>
            <a:endParaRPr sz="1200" b="0" i="0" u="none" strike="noStrike" cap="none"/>
          </a:p>
        </p:txBody>
      </p:sp>
      <p:sp>
        <p:nvSpPr>
          <p:cNvPr id="156" name="Google Shape;156;p22"/>
          <p:cNvSpPr/>
          <p:nvPr/>
        </p:nvSpPr>
        <p:spPr>
          <a:xfrm>
            <a:off x="919840" y="3298368"/>
            <a:ext cx="7840200" cy="6693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900"/>
              <a:buFont typeface="Heebo"/>
              <a:buNone/>
            </a:pPr>
            <a:r>
              <a:rPr lang="en" sz="900">
                <a:solidFill>
                  <a:srgbClr val="4C4C4D"/>
                </a:solidFill>
                <a:latin typeface="Heebo"/>
                <a:ea typeface="Heebo"/>
                <a:cs typeface="Heebo"/>
                <a:sym typeface="Heebo"/>
              </a:rPr>
              <a:t>Currently, the app is designed to work entirely offline to ensure accessibility during international travel without internet. However, networking components such as Retrofit and Room are planned for future integration to support real-time content updates and structured offline caching of country data.</a:t>
            </a:r>
            <a:endParaRPr sz="900" b="0" i="0" u="none" strike="noStrike" cap="none"/>
          </a:p>
        </p:txBody>
      </p:sp>
      <p:pic>
        <p:nvPicPr>
          <p:cNvPr id="157" name="Google Shape;157;p22" descr="preencoded.png"/>
          <p:cNvPicPr preferRelativeResize="0"/>
          <p:nvPr/>
        </p:nvPicPr>
        <p:blipFill rotWithShape="1">
          <a:blip r:embed="rId6">
            <a:alphaModFix/>
          </a:blip>
          <a:srcRect/>
          <a:stretch/>
        </p:blipFill>
        <p:spPr>
          <a:xfrm>
            <a:off x="465098" y="3910726"/>
            <a:ext cx="303163" cy="303163"/>
          </a:xfrm>
          <a:prstGeom prst="rect">
            <a:avLst/>
          </a:prstGeom>
          <a:noFill/>
          <a:ln>
            <a:noFill/>
          </a:ln>
        </p:spPr>
      </p:pic>
      <p:sp>
        <p:nvSpPr>
          <p:cNvPr id="158" name="Google Shape;158;p22"/>
          <p:cNvSpPr/>
          <p:nvPr/>
        </p:nvSpPr>
        <p:spPr>
          <a:xfrm>
            <a:off x="919842" y="3967659"/>
            <a:ext cx="1516200" cy="189300"/>
          </a:xfrm>
          <a:prstGeom prst="rect">
            <a:avLst/>
          </a:prstGeom>
          <a:noFill/>
          <a:ln>
            <a:noFill/>
          </a:ln>
        </p:spPr>
        <p:txBody>
          <a:bodyPr spcFirstLastPara="1" wrap="square" lIns="0" tIns="0" rIns="0" bIns="0" anchor="t" anchorCtr="0">
            <a:noAutofit/>
          </a:bodyPr>
          <a:lstStyle/>
          <a:p>
            <a:pPr marL="0" marR="0" lvl="0" indent="0" algn="l" rtl="0">
              <a:lnSpc>
                <a:spcPct val="123684"/>
              </a:lnSpc>
              <a:spcBef>
                <a:spcPts val="0"/>
              </a:spcBef>
              <a:spcAft>
                <a:spcPts val="0"/>
              </a:spcAft>
              <a:buClr>
                <a:srgbClr val="4C4C4D"/>
              </a:buClr>
              <a:buSzPts val="1200"/>
              <a:buFont typeface="Crimson Pro SemiBold"/>
              <a:buNone/>
            </a:pPr>
            <a:r>
              <a:rPr lang="en" sz="1200" b="1" i="0" u="none" strike="noStrike" cap="none">
                <a:solidFill>
                  <a:srgbClr val="4C4C4D"/>
                </a:solidFill>
                <a:latin typeface="Crimson Pro SemiBold"/>
                <a:ea typeface="Crimson Pro SemiBold"/>
                <a:cs typeface="Crimson Pro SemiBold"/>
                <a:sym typeface="Crimson Pro SemiBold"/>
              </a:rPr>
              <a:t>Additional Tools</a:t>
            </a:r>
            <a:endParaRPr sz="1200" b="0" i="0" u="none" strike="noStrike" cap="none"/>
          </a:p>
        </p:txBody>
      </p:sp>
      <p:sp>
        <p:nvSpPr>
          <p:cNvPr id="159" name="Google Shape;159;p22"/>
          <p:cNvSpPr/>
          <p:nvPr/>
        </p:nvSpPr>
        <p:spPr>
          <a:xfrm>
            <a:off x="919840" y="4213886"/>
            <a:ext cx="7840200" cy="7206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4C4C4D"/>
              </a:buClr>
              <a:buSzPts val="900"/>
              <a:buFont typeface="Heebo"/>
              <a:buNone/>
            </a:pPr>
            <a:r>
              <a:rPr lang="en" sz="900">
                <a:solidFill>
                  <a:srgbClr val="4C4C4D"/>
                </a:solidFill>
                <a:latin typeface="Heebo"/>
                <a:ea typeface="Heebo"/>
                <a:cs typeface="Heebo"/>
                <a:sym typeface="Heebo"/>
              </a:rPr>
              <a:t>The app leverages Lottie Animations for dynamic background and tree growth effects, creating an engaging user experience. AndroidX libraries ensure modern architecture and backward compatibility, while Material Design components enhance UI consistency and interactivity. Custom drawable assets, including icons and styles, contribute to a clean and visually appealing interface.</a:t>
            </a:r>
            <a:endParaRPr sz="900" b="0" i="0" u="none" strike="noStrike" cap="none"/>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760</Words>
  <Application>Microsoft Office PowerPoint</Application>
  <PresentationFormat>On-screen Show (16:9)</PresentationFormat>
  <Paragraphs>71</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Heebo</vt:lpstr>
      <vt:lpstr>Arial</vt:lpstr>
      <vt:lpstr>Crimson Pro SemiBold</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5</cp:revision>
  <dcterms:modified xsi:type="dcterms:W3CDTF">2025-06-20T14:11:01Z</dcterms:modified>
</cp:coreProperties>
</file>